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7A61B7E-BD83-4891-976A-2808E1FD30D2}" type="datetimeFigureOut">
              <a:rPr lang="en-US" smtClean="0"/>
              <a:pPr/>
              <a:t>07-12-2021</a:t>
            </a:fld>
            <a:endParaRPr lang="ta-IN"/>
          </a:p>
        </p:txBody>
      </p:sp>
      <p:sp>
        <p:nvSpPr>
          <p:cNvPr id="17" name="Footer Placeholder 16"/>
          <p:cNvSpPr>
            <a:spLocks noGrp="1"/>
          </p:cNvSpPr>
          <p:nvPr>
            <p:ph type="ftr" sz="quarter" idx="11"/>
          </p:nvPr>
        </p:nvSpPr>
        <p:spPr/>
        <p:txBody>
          <a:bodyPr/>
          <a:lstStyle/>
          <a:p>
            <a:endParaRPr lang="ta-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8C6B68-FA56-4532-8FCB-F8B61EB58D2D}" type="slidenum">
              <a:rPr lang="ta-IN" smtClean="0"/>
              <a:pPr/>
              <a:t>‹#›</a:t>
            </a:fld>
            <a:endParaRPr lang="ta-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A61B7E-BD83-4891-976A-2808E1FD30D2}" type="datetimeFigureOut">
              <a:rPr lang="en-US" smtClean="0"/>
              <a:pPr/>
              <a:t>07-12-2021</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138C6B68-FA56-4532-8FCB-F8B61EB58D2D}" type="slidenum">
              <a:rPr lang="ta-IN" smtClean="0"/>
              <a:pPr/>
              <a:t>‹#›</a:t>
            </a:fld>
            <a:endParaRPr lang="ta-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38C6B68-FA56-4532-8FCB-F8B61EB58D2D}" type="slidenum">
              <a:rPr lang="ta-IN" smtClean="0"/>
              <a:pPr/>
              <a:t>‹#›</a:t>
            </a:fld>
            <a:endParaRPr lang="ta-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A61B7E-BD83-4891-976A-2808E1FD30D2}" type="datetimeFigureOut">
              <a:rPr lang="en-US" smtClean="0"/>
              <a:pPr/>
              <a:t>07-12-2021</a:t>
            </a:fld>
            <a:endParaRPr lang="ta-IN"/>
          </a:p>
        </p:txBody>
      </p:sp>
      <p:sp>
        <p:nvSpPr>
          <p:cNvPr id="5" name="Footer Placeholder 4"/>
          <p:cNvSpPr>
            <a:spLocks noGrp="1"/>
          </p:cNvSpPr>
          <p:nvPr>
            <p:ph type="ftr" sz="quarter" idx="11"/>
          </p:nvPr>
        </p:nvSpPr>
        <p:spPr/>
        <p:txBody>
          <a:bodyPr/>
          <a:lstStyle/>
          <a:p>
            <a:endParaRPr lang="ta-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7A61B7E-BD83-4891-976A-2808E1FD30D2}" type="datetimeFigureOut">
              <a:rPr lang="en-US" smtClean="0"/>
              <a:pPr/>
              <a:t>07-12-2021</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a:xfrm>
            <a:off x="4361688" y="1026372"/>
            <a:ext cx="457200" cy="441325"/>
          </a:xfrm>
        </p:spPr>
        <p:txBody>
          <a:bodyPr/>
          <a:lstStyle/>
          <a:p>
            <a:fld id="{138C6B68-FA56-4532-8FCB-F8B61EB58D2D}" type="slidenum">
              <a:rPr lang="ta-IN" smtClean="0"/>
              <a:pPr/>
              <a:t>‹#›</a:t>
            </a:fld>
            <a:endParaRPr lang="ta-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ta-IN"/>
          </a:p>
        </p:txBody>
      </p:sp>
      <p:sp>
        <p:nvSpPr>
          <p:cNvPr id="4" name="Date Placeholder 3"/>
          <p:cNvSpPr>
            <a:spLocks noGrp="1"/>
          </p:cNvSpPr>
          <p:nvPr>
            <p:ph type="dt" sz="half" idx="10"/>
          </p:nvPr>
        </p:nvSpPr>
        <p:spPr/>
        <p:txBody>
          <a:bodyPr/>
          <a:lstStyle/>
          <a:p>
            <a:fld id="{57A61B7E-BD83-4891-976A-2808E1FD30D2}" type="datetimeFigureOut">
              <a:rPr lang="en-US" smtClean="0"/>
              <a:pPr/>
              <a:t>07-12-2021</a:t>
            </a:fld>
            <a:endParaRPr lang="ta-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8C6B68-FA56-4532-8FCB-F8B61EB58D2D}" type="slidenum">
              <a:rPr lang="ta-IN" smtClean="0"/>
              <a:pPr/>
              <a:t>‹#›</a:t>
            </a:fld>
            <a:endParaRPr lang="ta-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7A61B7E-BD83-4891-976A-2808E1FD30D2}" type="datetimeFigureOut">
              <a:rPr lang="en-US" smtClean="0"/>
              <a:pPr/>
              <a:t>07-12-2021</a:t>
            </a:fld>
            <a:endParaRPr lang="ta-IN"/>
          </a:p>
        </p:txBody>
      </p:sp>
      <p:sp>
        <p:nvSpPr>
          <p:cNvPr id="6" name="Footer Placeholder 5"/>
          <p:cNvSpPr>
            <a:spLocks noGrp="1"/>
          </p:cNvSpPr>
          <p:nvPr>
            <p:ph type="ftr" sz="quarter" idx="11"/>
          </p:nvPr>
        </p:nvSpPr>
        <p:spPr/>
        <p:txBody>
          <a:bodyPr/>
          <a:lstStyle/>
          <a:p>
            <a:endParaRPr lang="ta-IN"/>
          </a:p>
        </p:txBody>
      </p:sp>
      <p:sp>
        <p:nvSpPr>
          <p:cNvPr id="7" name="Slide Number Placeholder 6"/>
          <p:cNvSpPr>
            <a:spLocks noGrp="1"/>
          </p:cNvSpPr>
          <p:nvPr>
            <p:ph type="sldNum" sz="quarter" idx="12"/>
          </p:nvPr>
        </p:nvSpPr>
        <p:spPr/>
        <p:txBody>
          <a:bodyPr/>
          <a:lstStyle/>
          <a:p>
            <a:fld id="{138C6B68-FA56-4532-8FCB-F8B61EB58D2D}" type="slidenum">
              <a:rPr lang="ta-IN" smtClean="0"/>
              <a:pPr/>
              <a:t>‹#›</a:t>
            </a:fld>
            <a:endParaRPr lang="ta-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7A61B7E-BD83-4891-976A-2808E1FD30D2}" type="datetimeFigureOut">
              <a:rPr lang="en-US" smtClean="0"/>
              <a:pPr/>
              <a:t>07-12-2021</a:t>
            </a:fld>
            <a:endParaRPr lang="ta-IN"/>
          </a:p>
        </p:txBody>
      </p:sp>
      <p:sp>
        <p:nvSpPr>
          <p:cNvPr id="8" name="Footer Placeholder 7"/>
          <p:cNvSpPr>
            <a:spLocks noGrp="1"/>
          </p:cNvSpPr>
          <p:nvPr>
            <p:ph type="ftr" sz="quarter" idx="11"/>
          </p:nvPr>
        </p:nvSpPr>
        <p:spPr>
          <a:xfrm>
            <a:off x="304800" y="6409944"/>
            <a:ext cx="3581400" cy="365760"/>
          </a:xfrm>
        </p:spPr>
        <p:txBody>
          <a:bodyPr/>
          <a:lstStyle/>
          <a:p>
            <a:endParaRPr lang="ta-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38C6B68-FA56-4532-8FCB-F8B61EB58D2D}" type="slidenum">
              <a:rPr lang="ta-IN" smtClean="0"/>
              <a:pPr/>
              <a:t>‹#›</a:t>
            </a:fld>
            <a:endParaRPr lang="ta-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A61B7E-BD83-4891-976A-2808E1FD30D2}" type="datetimeFigureOut">
              <a:rPr lang="en-US" smtClean="0"/>
              <a:pPr/>
              <a:t>07-12-2021</a:t>
            </a:fld>
            <a:endParaRPr lang="ta-IN"/>
          </a:p>
        </p:txBody>
      </p:sp>
      <p:sp>
        <p:nvSpPr>
          <p:cNvPr id="4" name="Footer Placeholder 3"/>
          <p:cNvSpPr>
            <a:spLocks noGrp="1"/>
          </p:cNvSpPr>
          <p:nvPr>
            <p:ph type="ftr" sz="quarter" idx="11"/>
          </p:nvPr>
        </p:nvSpPr>
        <p:spPr/>
        <p:txBody>
          <a:bodyPr/>
          <a:lstStyle/>
          <a:p>
            <a:endParaRPr lang="ta-IN"/>
          </a:p>
        </p:txBody>
      </p:sp>
      <p:sp>
        <p:nvSpPr>
          <p:cNvPr id="5" name="Slide Number Placeholder 4"/>
          <p:cNvSpPr>
            <a:spLocks noGrp="1"/>
          </p:cNvSpPr>
          <p:nvPr>
            <p:ph type="sldNum" sz="quarter" idx="12"/>
          </p:nvPr>
        </p:nvSpPr>
        <p:spPr>
          <a:xfrm>
            <a:off x="4343400" y="1036020"/>
            <a:ext cx="457200" cy="441325"/>
          </a:xfrm>
        </p:spPr>
        <p:txBody>
          <a:bodyPr/>
          <a:lstStyle/>
          <a:p>
            <a:fld id="{138C6B68-FA56-4532-8FCB-F8B61EB58D2D}" type="slidenum">
              <a:rPr lang="ta-IN" smtClean="0"/>
              <a:pPr/>
              <a:t>‹#›</a:t>
            </a:fld>
            <a:endParaRPr lang="ta-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7A61B7E-BD83-4891-976A-2808E1FD30D2}" type="datetimeFigureOut">
              <a:rPr lang="en-US" smtClean="0"/>
              <a:pPr/>
              <a:t>07-12-2021</a:t>
            </a:fld>
            <a:endParaRPr lang="ta-IN"/>
          </a:p>
        </p:txBody>
      </p:sp>
      <p:sp>
        <p:nvSpPr>
          <p:cNvPr id="3" name="Footer Placeholder 2"/>
          <p:cNvSpPr>
            <a:spLocks noGrp="1"/>
          </p:cNvSpPr>
          <p:nvPr>
            <p:ph type="ftr" sz="quarter" idx="11"/>
          </p:nvPr>
        </p:nvSpPr>
        <p:spPr/>
        <p:txBody>
          <a:bodyPr/>
          <a:lstStyle/>
          <a:p>
            <a:endParaRPr lang="ta-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38C6B68-FA56-4532-8FCB-F8B61EB58D2D}" type="slidenum">
              <a:rPr lang="ta-IN" smtClean="0"/>
              <a:pPr/>
              <a:t>‹#›</a:t>
            </a:fld>
            <a:endParaRPr lang="ta-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38C6B68-FA56-4532-8FCB-F8B61EB58D2D}" type="slidenum">
              <a:rPr lang="ta-IN" smtClean="0"/>
              <a:pPr/>
              <a:t>‹#›</a:t>
            </a:fld>
            <a:endParaRPr lang="ta-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7A61B7E-BD83-4891-976A-2808E1FD30D2}" type="datetimeFigureOut">
              <a:rPr lang="en-US" smtClean="0"/>
              <a:pPr/>
              <a:t>07-12-2021</a:t>
            </a:fld>
            <a:endParaRPr lang="ta-IN"/>
          </a:p>
        </p:txBody>
      </p:sp>
      <p:sp>
        <p:nvSpPr>
          <p:cNvPr id="6" name="Footer Placeholder 5"/>
          <p:cNvSpPr>
            <a:spLocks noGrp="1"/>
          </p:cNvSpPr>
          <p:nvPr>
            <p:ph type="ftr" sz="quarter" idx="11"/>
          </p:nvPr>
        </p:nvSpPr>
        <p:spPr>
          <a:xfrm>
            <a:off x="301752" y="6410848"/>
            <a:ext cx="3383280" cy="365760"/>
          </a:xfrm>
        </p:spPr>
        <p:txBody>
          <a:bodyPr/>
          <a:lstStyle/>
          <a:p>
            <a:endParaRPr lang="ta-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38C6B68-FA56-4532-8FCB-F8B61EB58D2D}" type="slidenum">
              <a:rPr lang="ta-IN" smtClean="0"/>
              <a:pPr/>
              <a:t>‹#›</a:t>
            </a:fld>
            <a:endParaRPr lang="ta-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7A61B7E-BD83-4891-976A-2808E1FD30D2}" type="datetimeFigureOut">
              <a:rPr lang="en-US" smtClean="0"/>
              <a:pPr/>
              <a:t>07-12-2021</a:t>
            </a:fld>
            <a:endParaRPr lang="ta-IN"/>
          </a:p>
        </p:txBody>
      </p:sp>
      <p:sp>
        <p:nvSpPr>
          <p:cNvPr id="6" name="Footer Placeholder 5"/>
          <p:cNvSpPr>
            <a:spLocks noGrp="1"/>
          </p:cNvSpPr>
          <p:nvPr>
            <p:ph type="ftr" sz="quarter" idx="11"/>
          </p:nvPr>
        </p:nvSpPr>
        <p:spPr>
          <a:xfrm>
            <a:off x="301752" y="6410848"/>
            <a:ext cx="3584448" cy="365760"/>
          </a:xfrm>
        </p:spPr>
        <p:txBody>
          <a:bodyPr/>
          <a:lstStyle/>
          <a:p>
            <a:endParaRPr lang="ta-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7A61B7E-BD83-4891-976A-2808E1FD30D2}" type="datetimeFigureOut">
              <a:rPr lang="en-US" smtClean="0"/>
              <a:pPr/>
              <a:t>07-12-2021</a:t>
            </a:fld>
            <a:endParaRPr lang="ta-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a-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38C6B68-FA56-4532-8FCB-F8B61EB58D2D}" type="slidenum">
              <a:rPr lang="ta-IN" smtClean="0"/>
              <a:pPr/>
              <a:t>‹#›</a:t>
            </a:fld>
            <a:endParaRPr lang="ta-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038600"/>
            <a:ext cx="7772400" cy="1975104"/>
          </a:xfrm>
        </p:spPr>
        <p:txBody>
          <a:bodyPr>
            <a:normAutofit fontScale="90000"/>
          </a:bodyPr>
          <a:lstStyle/>
          <a:p>
            <a:pPr algn="r"/>
            <a:r>
              <a:rPr lang="en-US" sz="7200" dirty="0" smtClean="0">
                <a:latin typeface="Algerian" pitchFamily="82" charset="0"/>
              </a:rPr>
              <a:t>                   </a:t>
            </a:r>
            <a:br>
              <a:rPr lang="en-US" sz="7200" dirty="0" smtClean="0">
                <a:latin typeface="Algerian" pitchFamily="82" charset="0"/>
              </a:rPr>
            </a:br>
            <a:r>
              <a:rPr lang="en-US" sz="7200" dirty="0" smtClean="0">
                <a:latin typeface="Algerian" pitchFamily="82" charset="0"/>
              </a:rPr>
              <a:t> </a:t>
            </a:r>
            <a:r>
              <a:rPr lang="en-US" sz="7200" dirty="0" smtClean="0">
                <a:latin typeface="Algerian" pitchFamily="82" charset="0"/>
              </a:rPr>
              <a:t> </a:t>
            </a:r>
            <a:r>
              <a:rPr lang="en-US" sz="3600" dirty="0" err="1" smtClean="0">
                <a:latin typeface="Algerian" pitchFamily="82" charset="0"/>
              </a:rPr>
              <a:t>dr.</a:t>
            </a:r>
            <a:r>
              <a:rPr lang="en-US" sz="3600" dirty="0" err="1" smtClean="0">
                <a:latin typeface="Algerian" pitchFamily="82" charset="0"/>
              </a:rPr>
              <a:t>ezhil</a:t>
            </a:r>
            <a:r>
              <a:rPr lang="en-US" sz="3600" dirty="0" smtClean="0">
                <a:latin typeface="Algerian" pitchFamily="82" charset="0"/>
              </a:rPr>
              <a:t> </a:t>
            </a:r>
            <a:r>
              <a:rPr lang="en-US" sz="3600" dirty="0" err="1" smtClean="0">
                <a:latin typeface="Algerian" pitchFamily="82" charset="0"/>
              </a:rPr>
              <a:t>arasi</a:t>
            </a:r>
            <a:endParaRPr lang="ta-IN" sz="7200" dirty="0">
              <a:latin typeface="Algerian" pitchFamily="82" charset="0"/>
            </a:endParaRPr>
          </a:p>
        </p:txBody>
      </p:sp>
      <p:sp>
        <p:nvSpPr>
          <p:cNvPr id="4" name="Title 1"/>
          <p:cNvSpPr txBox="1">
            <a:spLocks/>
          </p:cNvSpPr>
          <p:nvPr/>
        </p:nvSpPr>
        <p:spPr>
          <a:xfrm>
            <a:off x="838200" y="381000"/>
            <a:ext cx="7772400" cy="1975104"/>
          </a:xfrm>
          <a:prstGeom prst="rect">
            <a:avLst/>
          </a:prstGeom>
        </p:spPr>
        <p:txBody>
          <a:bodyPr vert="horz"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7200" b="0" i="0" u="sng" strike="noStrike" kern="1200" cap="none" spc="0" normalizeH="0" baseline="0" noProof="0" dirty="0" smtClean="0">
                <a:ln>
                  <a:noFill/>
                </a:ln>
                <a:solidFill>
                  <a:schemeClr val="accent1"/>
                </a:solidFill>
                <a:effectLst/>
                <a:uLnTx/>
                <a:uFillTx/>
                <a:latin typeface="Algerian" pitchFamily="82" charset="0"/>
                <a:ea typeface="+mj-ea"/>
                <a:cs typeface="+mj-cs"/>
              </a:rPr>
              <a:t>Screening for disease</a:t>
            </a:r>
            <a:endParaRPr kumimoji="0" lang="ta-IN" sz="7200" b="0" i="0" u="sng" strike="noStrike" kern="1200" cap="none" spc="0" normalizeH="0" baseline="0" noProof="0" dirty="0">
              <a:ln>
                <a:noFill/>
              </a:ln>
              <a:solidFill>
                <a:schemeClr val="accent1"/>
              </a:solidFill>
              <a:effectLst/>
              <a:uLnTx/>
              <a:uFillTx/>
              <a:latin typeface="Algerian" pitchFamily="82" charset="0"/>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CRITERIA FOR SCREENING</a:t>
            </a:r>
            <a:endParaRPr lang="ta-IN" dirty="0"/>
          </a:p>
        </p:txBody>
      </p:sp>
      <p:sp>
        <p:nvSpPr>
          <p:cNvPr id="3" name="Content Placeholder 2"/>
          <p:cNvSpPr>
            <a:spLocks noGrp="1"/>
          </p:cNvSpPr>
          <p:nvPr>
            <p:ph sz="quarter" idx="1"/>
          </p:nvPr>
        </p:nvSpPr>
        <p:spPr>
          <a:xfrm>
            <a:off x="301752" y="1527048"/>
            <a:ext cx="8503920" cy="5026152"/>
          </a:xfrm>
        </p:spPr>
        <p:txBody>
          <a:bodyPr>
            <a:normAutofit fontScale="85000" lnSpcReduction="20000"/>
          </a:bodyPr>
          <a:lstStyle/>
          <a:p>
            <a:r>
              <a:rPr lang="en-US" dirty="0" smtClean="0"/>
              <a:t>The criteria for screening are based on two considerations: the </a:t>
            </a:r>
            <a:r>
              <a:rPr lang="en-US" b="1" dirty="0" smtClean="0"/>
              <a:t>DISEASE</a:t>
            </a:r>
            <a:r>
              <a:rPr lang="en-US" dirty="0" smtClean="0"/>
              <a:t> to be screened, and the </a:t>
            </a:r>
            <a:r>
              <a:rPr lang="en-US" b="1" dirty="0" smtClean="0"/>
              <a:t>TEST</a:t>
            </a:r>
            <a:r>
              <a:rPr lang="en-US" dirty="0" smtClean="0"/>
              <a:t> to be applied</a:t>
            </a:r>
            <a:br>
              <a:rPr lang="en-US" dirty="0" smtClean="0"/>
            </a:br>
            <a:r>
              <a:rPr lang="en-US" dirty="0" smtClean="0"/>
              <a:t/>
            </a:r>
            <a:br>
              <a:rPr lang="en-US" dirty="0" smtClean="0"/>
            </a:br>
            <a:r>
              <a:rPr lang="en-US" b="1" dirty="0" smtClean="0"/>
              <a:t> Disease</a:t>
            </a:r>
            <a:r>
              <a:rPr lang="en-US" dirty="0" smtClean="0"/>
              <a:t/>
            </a:r>
            <a:br>
              <a:rPr lang="en-US" dirty="0" smtClean="0"/>
            </a:br>
            <a:r>
              <a:rPr lang="en-US" dirty="0" smtClean="0"/>
              <a:t>The disease to be screened should </a:t>
            </a:r>
            <a:r>
              <a:rPr lang="en-US" dirty="0" err="1" smtClean="0"/>
              <a:t>fulfil</a:t>
            </a:r>
            <a:r>
              <a:rPr lang="en-US" dirty="0" smtClean="0"/>
              <a:t> the following</a:t>
            </a:r>
            <a:br>
              <a:rPr lang="en-US" dirty="0" smtClean="0"/>
            </a:br>
            <a:r>
              <a:rPr lang="en-US" dirty="0" smtClean="0"/>
              <a:t>criteria before it is considered suitable for screening:</a:t>
            </a:r>
            <a:br>
              <a:rPr lang="en-US" dirty="0" smtClean="0"/>
            </a:br>
            <a:r>
              <a:rPr lang="en-US" dirty="0" smtClean="0"/>
              <a:t>         1. the condition sought should be an important health</a:t>
            </a:r>
            <a:br>
              <a:rPr lang="en-US" dirty="0" smtClean="0"/>
            </a:br>
            <a:r>
              <a:rPr lang="en-US" dirty="0" smtClean="0"/>
              <a:t>problem (in general, prevalence should be high);</a:t>
            </a:r>
            <a:br>
              <a:rPr lang="en-US" dirty="0" smtClean="0"/>
            </a:br>
            <a:r>
              <a:rPr lang="en-US" dirty="0" smtClean="0"/>
              <a:t>         2. there should be a recognizable latent or early</a:t>
            </a:r>
            <a:br>
              <a:rPr lang="en-US" dirty="0" smtClean="0"/>
            </a:br>
            <a:r>
              <a:rPr lang="en-US" dirty="0" smtClean="0"/>
              <a:t>asymptomatic stage;</a:t>
            </a:r>
            <a:br>
              <a:rPr lang="en-US" dirty="0" smtClean="0"/>
            </a:br>
            <a:r>
              <a:rPr lang="en-US" dirty="0" smtClean="0"/>
              <a:t>         3. the natural history of the condition, including</a:t>
            </a:r>
            <a:br>
              <a:rPr lang="en-US" dirty="0" smtClean="0"/>
            </a:br>
            <a:r>
              <a:rPr lang="en-US" dirty="0" smtClean="0"/>
              <a:t>development from latent to declared disease, should</a:t>
            </a:r>
            <a:br>
              <a:rPr lang="en-US" dirty="0" smtClean="0"/>
            </a:br>
            <a:r>
              <a:rPr lang="en-US" dirty="0" smtClean="0"/>
              <a:t>be adequately understood (so that we can know at</a:t>
            </a:r>
            <a:br>
              <a:rPr lang="en-US" dirty="0" smtClean="0"/>
            </a:br>
            <a:r>
              <a:rPr lang="en-US" dirty="0" smtClean="0"/>
              <a:t>what stage the process ceases to be reversible);</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sz="quarter" idx="1"/>
          </p:nvPr>
        </p:nvSpPr>
        <p:spPr/>
        <p:txBody>
          <a:bodyPr>
            <a:normAutofit fontScale="92500" lnSpcReduction="10000"/>
          </a:bodyPr>
          <a:lstStyle/>
          <a:p>
            <a:r>
              <a:rPr lang="en-US" dirty="0" smtClean="0"/>
              <a:t>      4. there is a test that can detect the disease prior to the onset of signs and symptoms;</a:t>
            </a:r>
            <a:br>
              <a:rPr lang="en-US" dirty="0" smtClean="0"/>
            </a:br>
            <a:r>
              <a:rPr lang="en-US" dirty="0" smtClean="0"/>
              <a:t>     5. facilities should be available for confirmation of the</a:t>
            </a:r>
            <a:br>
              <a:rPr lang="en-US" dirty="0" smtClean="0"/>
            </a:br>
            <a:r>
              <a:rPr lang="en-US" dirty="0" smtClean="0"/>
              <a:t>diagnosis;</a:t>
            </a:r>
            <a:br>
              <a:rPr lang="en-US" dirty="0" smtClean="0"/>
            </a:br>
            <a:r>
              <a:rPr lang="en-US" dirty="0" smtClean="0"/>
              <a:t>     6. there is an effective treatment;</a:t>
            </a:r>
            <a:br>
              <a:rPr lang="en-US" dirty="0" smtClean="0"/>
            </a:br>
            <a:r>
              <a:rPr lang="en-US" dirty="0" smtClean="0"/>
              <a:t>     7. there should be an agreed-on policy concerning</a:t>
            </a:r>
            <a:br>
              <a:rPr lang="en-US" dirty="0" smtClean="0"/>
            </a:br>
            <a:r>
              <a:rPr lang="en-US" dirty="0" smtClean="0"/>
              <a:t>whom to treat as patients (e.g., lower ranges of blood</a:t>
            </a:r>
            <a:br>
              <a:rPr lang="en-US" dirty="0" smtClean="0"/>
            </a:br>
            <a:r>
              <a:rPr lang="en-US" dirty="0" smtClean="0"/>
              <a:t>pressure; border-line diabetes);</a:t>
            </a:r>
            <a:br>
              <a:rPr lang="en-US" dirty="0" smtClean="0"/>
            </a:br>
            <a:r>
              <a:rPr lang="en-US" dirty="0" smtClean="0"/>
              <a:t>     8. there is good evidence that early detection and</a:t>
            </a:r>
            <a:br>
              <a:rPr lang="en-US" dirty="0" smtClean="0"/>
            </a:br>
            <a:r>
              <a:rPr lang="en-US" dirty="0" smtClean="0"/>
              <a:t>treatment reduces morbidity and mortality;</a:t>
            </a:r>
            <a:br>
              <a:rPr lang="en-US" dirty="0" smtClean="0"/>
            </a:br>
            <a:r>
              <a:rPr lang="en-US" dirty="0" smtClean="0"/>
              <a:t>     9. the expected benefits (e.g., the number of lives saved) of early detection exceed the risks and costs.</a:t>
            </a:r>
            <a:br>
              <a:rPr lang="en-US" dirty="0" smtClean="0"/>
            </a:br>
            <a:endParaRPr lang="ta-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sz="quarter" idx="1"/>
          </p:nvPr>
        </p:nvSpPr>
        <p:spPr/>
        <p:txBody>
          <a:bodyPr/>
          <a:lstStyle/>
          <a:p>
            <a:r>
              <a:rPr lang="en-US" b="1" dirty="0" smtClean="0"/>
              <a:t>Screening test</a:t>
            </a:r>
            <a:r>
              <a:rPr lang="en-US" dirty="0" smtClean="0"/>
              <a:t/>
            </a:r>
            <a:br>
              <a:rPr lang="en-US" dirty="0" smtClean="0"/>
            </a:br>
            <a:r>
              <a:rPr lang="en-US" dirty="0" smtClean="0"/>
              <a:t>The test must satisfy the criteria of acceptability,</a:t>
            </a:r>
            <a:br>
              <a:rPr lang="en-US" dirty="0" smtClean="0"/>
            </a:br>
            <a:r>
              <a:rPr lang="en-US" dirty="0" smtClean="0"/>
              <a:t>repeatability and validity, besides others such as yield, simplicity, safety, rapidity, ease of administration and cost.</a:t>
            </a:r>
            <a:br>
              <a:rPr lang="en-US" dirty="0" smtClean="0"/>
            </a:br>
            <a:r>
              <a:rPr lang="en-US" dirty="0" smtClean="0"/>
              <a:t/>
            </a:r>
            <a:br>
              <a:rPr lang="en-US" dirty="0" smtClean="0"/>
            </a:br>
            <a:endParaRPr lang="ta-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1. Acceptability</a:t>
            </a:r>
            <a:endParaRPr lang="ta-IN" b="1" dirty="0"/>
          </a:p>
        </p:txBody>
      </p:sp>
      <p:sp>
        <p:nvSpPr>
          <p:cNvPr id="3" name="Content Placeholder 2"/>
          <p:cNvSpPr>
            <a:spLocks noGrp="1"/>
          </p:cNvSpPr>
          <p:nvPr>
            <p:ph sz="quarter" idx="1"/>
          </p:nvPr>
        </p:nvSpPr>
        <p:spPr/>
        <p:txBody>
          <a:bodyPr/>
          <a:lstStyle/>
          <a:p>
            <a:r>
              <a:rPr lang="en-US" dirty="0" smtClean="0"/>
              <a:t/>
            </a:r>
            <a:br>
              <a:rPr lang="en-US" dirty="0" smtClean="0"/>
            </a:br>
            <a:r>
              <a:rPr lang="en-US" dirty="0" smtClean="0"/>
              <a:t>Since a high rate of cooperation is necessary, it is</a:t>
            </a:r>
            <a:br>
              <a:rPr lang="en-US" dirty="0" smtClean="0"/>
            </a:br>
            <a:r>
              <a:rPr lang="en-US" dirty="0" smtClean="0"/>
              <a:t>important that the test should be acceptable to the people at whom it is aimed. In general, tests that are painful, discomforting or embarrassing (e.g., rectal or vaginal examinations) are not likely to be acceptable to the population in mass campaigns.</a:t>
            </a:r>
            <a:br>
              <a:rPr lang="en-US" dirty="0" smtClean="0"/>
            </a:br>
            <a:r>
              <a:rPr lang="en-US" dirty="0" smtClean="0"/>
              <a:t/>
            </a:r>
            <a:br>
              <a:rPr lang="en-US" dirty="0" smtClean="0"/>
            </a:br>
            <a:endParaRPr lang="ta-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2. Repeatability</a:t>
            </a:r>
            <a:endParaRPr lang="ta-IN" b="1" dirty="0"/>
          </a:p>
        </p:txBody>
      </p:sp>
      <p:sp>
        <p:nvSpPr>
          <p:cNvPr id="3" name="Content Placeholder 2"/>
          <p:cNvSpPr>
            <a:spLocks noGrp="1"/>
          </p:cNvSpPr>
          <p:nvPr>
            <p:ph sz="quarter" idx="1"/>
          </p:nvPr>
        </p:nvSpPr>
        <p:spPr/>
        <p:txBody>
          <a:bodyPr>
            <a:normAutofit/>
          </a:bodyPr>
          <a:lstStyle/>
          <a:p>
            <a:r>
              <a:rPr lang="en-US" dirty="0" smtClean="0"/>
              <a:t/>
            </a:r>
            <a:br>
              <a:rPr lang="en-US" dirty="0" smtClean="0"/>
            </a:br>
            <a:r>
              <a:rPr lang="en-US" dirty="0" smtClean="0"/>
              <a:t>An attribute of an ideal screening test or any</a:t>
            </a:r>
            <a:br>
              <a:rPr lang="en-US" dirty="0" smtClean="0"/>
            </a:br>
            <a:r>
              <a:rPr lang="en-US" dirty="0" smtClean="0"/>
              <a:t>measurement (e.g., height, weight) is its repeatability</a:t>
            </a:r>
            <a:br>
              <a:rPr lang="en-US" dirty="0" smtClean="0"/>
            </a:br>
            <a:r>
              <a:rPr lang="en-US" dirty="0" smtClean="0"/>
              <a:t>(sometimes called reliability, precision or reproducibility). That is, the test must give consistent results when repeated more than once on the same individual or material, under the same conditions. </a:t>
            </a:r>
            <a:br>
              <a:rPr lang="en-US" dirty="0" smtClean="0"/>
            </a:br>
            <a:r>
              <a:rPr lang="en-US" dirty="0" smtClean="0"/>
              <a:t/>
            </a:r>
            <a:br>
              <a:rPr lang="en-US" dirty="0" smtClean="0"/>
            </a:br>
            <a:endParaRPr lang="ta-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3. Validity (accuracy)</a:t>
            </a:r>
            <a:endParaRPr lang="ta-IN" b="1" dirty="0"/>
          </a:p>
        </p:txBody>
      </p:sp>
      <p:sp>
        <p:nvSpPr>
          <p:cNvPr id="3" name="Content Placeholder 2"/>
          <p:cNvSpPr>
            <a:spLocks noGrp="1"/>
          </p:cNvSpPr>
          <p:nvPr>
            <p:ph sz="quarter" idx="1"/>
          </p:nvPr>
        </p:nvSpPr>
        <p:spPr/>
        <p:txBody>
          <a:bodyPr>
            <a:normAutofit fontScale="85000" lnSpcReduction="10000"/>
          </a:bodyPr>
          <a:lstStyle/>
          <a:p>
            <a:r>
              <a:rPr lang="en-US" dirty="0" smtClean="0"/>
              <a:t/>
            </a:r>
            <a:br>
              <a:rPr lang="en-US" dirty="0" smtClean="0"/>
            </a:br>
            <a:r>
              <a:rPr lang="en-US" dirty="0" smtClean="0"/>
              <a:t>The term </a:t>
            </a:r>
            <a:r>
              <a:rPr lang="en-US" b="1" dirty="0" smtClean="0"/>
              <a:t>validity </a:t>
            </a:r>
            <a:r>
              <a:rPr lang="en-US" dirty="0" smtClean="0"/>
              <a:t>refers to what extent the test accurately measures which it purports to measure. In other</a:t>
            </a:r>
            <a:br>
              <a:rPr lang="en-US" dirty="0" smtClean="0"/>
            </a:br>
            <a:r>
              <a:rPr lang="en-US" dirty="0" smtClean="0"/>
              <a:t>words, validity expresses the ability of a test to separate or</a:t>
            </a:r>
            <a:br>
              <a:rPr lang="en-US" dirty="0" smtClean="0"/>
            </a:br>
            <a:r>
              <a:rPr lang="en-US" dirty="0" smtClean="0"/>
              <a:t>distinguish those who have the disease from those who do</a:t>
            </a:r>
            <a:br>
              <a:rPr lang="en-US" dirty="0" smtClean="0"/>
            </a:br>
            <a:r>
              <a:rPr lang="en-US" dirty="0" smtClean="0"/>
              <a:t>not. For example, </a:t>
            </a:r>
            <a:r>
              <a:rPr lang="en-US" dirty="0" err="1" smtClean="0"/>
              <a:t>g!ycosuria</a:t>
            </a:r>
            <a:r>
              <a:rPr lang="en-US" dirty="0" smtClean="0"/>
              <a:t> is a useful screening test for</a:t>
            </a:r>
            <a:br>
              <a:rPr lang="en-US" dirty="0" smtClean="0"/>
            </a:br>
            <a:r>
              <a:rPr lang="en-US" dirty="0" smtClean="0"/>
              <a:t>diabetes, but a more valid or accurate test is the glucose</a:t>
            </a:r>
            <a:br>
              <a:rPr lang="en-US" dirty="0" smtClean="0"/>
            </a:br>
            <a:r>
              <a:rPr lang="en-US" dirty="0" smtClean="0"/>
              <a:t>tolerance test. Accuracy refers to the closeness with which</a:t>
            </a:r>
            <a:br>
              <a:rPr lang="en-US" dirty="0" smtClean="0"/>
            </a:br>
            <a:r>
              <a:rPr lang="en-US" dirty="0" smtClean="0"/>
              <a:t>measured values agree with "true" values.</a:t>
            </a:r>
            <a:br>
              <a:rPr lang="en-US" dirty="0" smtClean="0"/>
            </a:br>
            <a:r>
              <a:rPr lang="en-US" dirty="0" smtClean="0"/>
              <a:t/>
            </a:r>
            <a:br>
              <a:rPr lang="en-US" dirty="0" smtClean="0"/>
            </a:br>
            <a:endParaRPr lang="ta-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Sensitivity</a:t>
            </a:r>
            <a:endParaRPr lang="ta-IN" dirty="0"/>
          </a:p>
        </p:txBody>
      </p:sp>
      <p:sp>
        <p:nvSpPr>
          <p:cNvPr id="3" name="Content Placeholder 2"/>
          <p:cNvSpPr>
            <a:spLocks noGrp="1"/>
          </p:cNvSpPr>
          <p:nvPr>
            <p:ph sz="quarter" idx="1"/>
          </p:nvPr>
        </p:nvSpPr>
        <p:spPr/>
        <p:txBody>
          <a:bodyPr>
            <a:normAutofit lnSpcReduction="10000"/>
          </a:bodyPr>
          <a:lstStyle/>
          <a:p>
            <a:r>
              <a:rPr lang="en-US" dirty="0" smtClean="0"/>
              <a:t/>
            </a:r>
            <a:br>
              <a:rPr lang="en-US" dirty="0" smtClean="0"/>
            </a:br>
            <a:r>
              <a:rPr lang="en-US" dirty="0" smtClean="0"/>
              <a:t>The term </a:t>
            </a:r>
            <a:r>
              <a:rPr lang="en-US" b="1" dirty="0" smtClean="0"/>
              <a:t>sensitivity </a:t>
            </a:r>
            <a:r>
              <a:rPr lang="en-US" dirty="0" smtClean="0"/>
              <a:t>was introduced by </a:t>
            </a:r>
            <a:r>
              <a:rPr lang="en-US" dirty="0" err="1" smtClean="0"/>
              <a:t>Yerushalmy</a:t>
            </a:r>
            <a:r>
              <a:rPr lang="en-US" dirty="0" smtClean="0"/>
              <a:t> </a:t>
            </a:r>
            <a:r>
              <a:rPr lang="en-US" i="1" dirty="0" smtClean="0"/>
              <a:t>(17) </a:t>
            </a:r>
            <a:r>
              <a:rPr lang="en-US" dirty="0" smtClean="0"/>
              <a:t>in 1940s as a statistical index of diagnostic accuracy. It has been defined as the ability of a test to identify correctly all those who have the disease, that is "true-positive". A 90 per cent sensitivity means that 90 per cent of the diseased people screened by the test will give a "true-positive" result and the remaining 10 per cent a "false-negative" result.</a:t>
            </a:r>
            <a:br>
              <a:rPr lang="en-US" dirty="0" smtClean="0"/>
            </a:br>
            <a:r>
              <a:rPr lang="en-US" dirty="0" smtClean="0"/>
              <a:t/>
            </a:r>
            <a:br>
              <a:rPr lang="en-US" dirty="0" smtClean="0"/>
            </a:br>
            <a:endParaRPr lang="ta-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Specificity</a:t>
            </a:r>
            <a:endParaRPr lang="ta-IN" dirty="0"/>
          </a:p>
        </p:txBody>
      </p:sp>
      <p:sp>
        <p:nvSpPr>
          <p:cNvPr id="3" name="Content Placeholder 2"/>
          <p:cNvSpPr>
            <a:spLocks noGrp="1"/>
          </p:cNvSpPr>
          <p:nvPr>
            <p:ph sz="quarter" idx="1"/>
          </p:nvPr>
        </p:nvSpPr>
        <p:spPr/>
        <p:txBody>
          <a:bodyPr>
            <a:normAutofit/>
          </a:bodyPr>
          <a:lstStyle/>
          <a:p>
            <a:r>
              <a:rPr lang="en-US" dirty="0" smtClean="0"/>
              <a:t/>
            </a:r>
            <a:br>
              <a:rPr lang="en-US" dirty="0" smtClean="0"/>
            </a:br>
            <a:r>
              <a:rPr lang="en-US" dirty="0" smtClean="0"/>
              <a:t>It is defined as the ability of a test to identify correctly those who do not have the disease, that is, "true-negatives". A 90 per cent specificity means that 90 per cent of the </a:t>
            </a:r>
            <a:r>
              <a:rPr lang="en-US" dirty="0" err="1" smtClean="0"/>
              <a:t>nondiseased</a:t>
            </a:r>
            <a:r>
              <a:rPr lang="en-US" dirty="0" smtClean="0"/>
              <a:t> persons will give "true-negative" result, 10 per cent of non-diseased people screened by the test will be wrongly</a:t>
            </a:r>
            <a:br>
              <a:rPr lang="en-US" dirty="0" smtClean="0"/>
            </a:br>
            <a:r>
              <a:rPr lang="en-US" dirty="0" smtClean="0"/>
              <a:t>classified as "diseased" when they are not.</a:t>
            </a:r>
            <a:br>
              <a:rPr lang="en-US" dirty="0" smtClean="0"/>
            </a:br>
            <a:r>
              <a:rPr lang="en-US" dirty="0" smtClean="0"/>
              <a:t/>
            </a:r>
            <a:br>
              <a:rPr lang="en-US" dirty="0" smtClean="0"/>
            </a:br>
            <a:endParaRPr lang="ta-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b="1" dirty="0" smtClean="0"/>
              <a:t>False negatives and positives</a:t>
            </a:r>
            <a:endParaRPr lang="ta-IN" dirty="0"/>
          </a:p>
        </p:txBody>
      </p:sp>
      <p:sp>
        <p:nvSpPr>
          <p:cNvPr id="3" name="Content Placeholder 2"/>
          <p:cNvSpPr>
            <a:spLocks noGrp="1"/>
          </p:cNvSpPr>
          <p:nvPr>
            <p:ph sz="quarter" idx="1"/>
          </p:nvPr>
        </p:nvSpPr>
        <p:spPr/>
        <p:txBody>
          <a:bodyPr>
            <a:normAutofit/>
          </a:bodyPr>
          <a:lstStyle/>
          <a:p>
            <a:r>
              <a:rPr lang="en-US" i="1" dirty="0" smtClean="0"/>
              <a:t>False-negatives: </a:t>
            </a:r>
            <a:r>
              <a:rPr lang="en-US" dirty="0" smtClean="0"/>
              <a:t>The term "false-negative" means that patients who actually have the disease are told that they do not have the disease. It amounts to giving them a "false reassurance".</a:t>
            </a:r>
            <a:br>
              <a:rPr lang="en-US" dirty="0" smtClean="0"/>
            </a:br>
            <a:r>
              <a:rPr lang="en-US" dirty="0" smtClean="0"/>
              <a:t/>
            </a:r>
            <a:br>
              <a:rPr lang="en-US" dirty="0" smtClean="0"/>
            </a:br>
            <a:r>
              <a:rPr lang="en-US" i="1" dirty="0" smtClean="0"/>
              <a:t> False-positives: </a:t>
            </a:r>
            <a:r>
              <a:rPr lang="en-US" dirty="0" smtClean="0"/>
              <a:t>The term "false-positive" means that patients who do not have the disease are told that they have the disease. </a:t>
            </a:r>
            <a:br>
              <a:rPr lang="en-US" dirty="0" smtClean="0"/>
            </a:br>
            <a:r>
              <a:rPr lang="en-US" dirty="0" smtClean="0"/>
              <a:t/>
            </a:r>
            <a:br>
              <a:rPr lang="en-US" dirty="0" smtClean="0"/>
            </a:br>
            <a:endParaRPr lang="ta-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Yield</a:t>
            </a:r>
            <a:endParaRPr lang="ta-IN" dirty="0"/>
          </a:p>
        </p:txBody>
      </p:sp>
      <p:sp>
        <p:nvSpPr>
          <p:cNvPr id="3" name="Content Placeholder 2"/>
          <p:cNvSpPr>
            <a:spLocks noGrp="1"/>
          </p:cNvSpPr>
          <p:nvPr>
            <p:ph sz="quarter" idx="1"/>
          </p:nvPr>
        </p:nvSpPr>
        <p:spPr/>
        <p:txBody>
          <a:bodyPr>
            <a:normAutofit/>
          </a:bodyPr>
          <a:lstStyle/>
          <a:p>
            <a:r>
              <a:rPr lang="en-US" dirty="0" smtClean="0"/>
              <a:t/>
            </a:r>
            <a:br>
              <a:rPr lang="en-US" dirty="0" smtClean="0"/>
            </a:br>
            <a:r>
              <a:rPr lang="en-US" dirty="0" smtClean="0"/>
              <a:t>"Yield" is the amount of previously unrecognized disease that is diagnosed as a result of the screening effort. It depends upon many factors, viz. sensitivity and specificity of the test, prevalence of the disease, the participation </a:t>
            </a:r>
            <a:r>
              <a:rPr lang="en-US" smtClean="0"/>
              <a:t>of the individuals </a:t>
            </a:r>
            <a:r>
              <a:rPr lang="en-US" dirty="0" smtClean="0"/>
              <a:t>in the detection programme. </a:t>
            </a:r>
            <a:br>
              <a:rPr lang="en-US" dirty="0" smtClean="0"/>
            </a:br>
            <a:r>
              <a:rPr lang="en-US" dirty="0" smtClean="0"/>
              <a:t/>
            </a:r>
            <a:br>
              <a:rPr lang="en-US" dirty="0" smtClean="0"/>
            </a:br>
            <a:endParaRPr lang="ta-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Iceberg phenomenon of disease</a:t>
            </a:r>
            <a:endParaRPr lang="ta-IN" dirty="0"/>
          </a:p>
        </p:txBody>
      </p:sp>
      <p:sp>
        <p:nvSpPr>
          <p:cNvPr id="3" name="Content Placeholder 2"/>
          <p:cNvSpPr>
            <a:spLocks noGrp="1"/>
          </p:cNvSpPr>
          <p:nvPr>
            <p:ph sz="quarter" idx="1"/>
          </p:nvPr>
        </p:nvSpPr>
        <p:spPr>
          <a:xfrm>
            <a:off x="914400" y="1783560"/>
            <a:ext cx="7772400" cy="5531640"/>
          </a:xfrm>
        </p:spPr>
        <p:txBody>
          <a:bodyPr>
            <a:normAutofit/>
          </a:bodyPr>
          <a:lstStyle/>
          <a:p>
            <a:r>
              <a:rPr lang="en-US" dirty="0" smtClean="0"/>
              <a:t/>
            </a:r>
            <a:br>
              <a:rPr lang="en-US" dirty="0" smtClean="0"/>
            </a:br>
            <a:r>
              <a:rPr lang="en-US" dirty="0" smtClean="0"/>
              <a:t>Epidemiologist and others who study disease find that the pattern of disease in hospitals is quite different from that in a community. That is, a far larger proportion of disease (e.g., diabetes, hypertension) is hidden from </a:t>
            </a:r>
            <a:r>
              <a:rPr lang="en-US" i="1" dirty="0" smtClean="0"/>
              <a:t>view </a:t>
            </a:r>
            <a:r>
              <a:rPr lang="en-US" dirty="0" smtClean="0"/>
              <a:t>in the community than is evident to physicians or to the general public. The analogy of an iceberg, only the tip of which is seen, is widely used to describe disease in the community</a:t>
            </a:r>
            <a:br>
              <a:rPr lang="en-US" dirty="0" smtClean="0"/>
            </a:br>
            <a:r>
              <a:rPr lang="en-US" dirty="0" smtClean="0"/>
              <a:t/>
            </a:r>
            <a:br>
              <a:rPr lang="en-US" dirty="0" smtClean="0"/>
            </a:br>
            <a:endParaRPr lang="ta-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783560"/>
            <a:ext cx="7772400" cy="5303040"/>
          </a:xfrm>
        </p:spPr>
        <p:txBody>
          <a:bodyPr>
            <a:normAutofit/>
          </a:bodyPr>
          <a:lstStyle/>
          <a:p>
            <a:r>
              <a:rPr lang="en-US" dirty="0" smtClean="0"/>
              <a:t>The active search for disease among apparently healthy people is a fundamental aspect of prevention. This is embodied in screening, which has been defined as </a:t>
            </a:r>
            <a:r>
              <a:rPr lang="en-US" b="1" dirty="0" smtClean="0"/>
              <a:t>"the search for unrecognized disease or defect by means of rapidly applied tests, examinations or other procedures in apparently healthy individuals."</a:t>
            </a:r>
            <a:br>
              <a:rPr lang="en-US" b="1" dirty="0" smtClean="0"/>
            </a:br>
            <a:r>
              <a:rPr lang="en-US" dirty="0" smtClean="0"/>
              <a:t/>
            </a:r>
            <a:br>
              <a:rPr lang="en-US" dirty="0" smtClean="0"/>
            </a:br>
            <a:r>
              <a:rPr lang="en-US" dirty="0" smtClean="0"/>
              <a:t> </a:t>
            </a:r>
            <a:br>
              <a:rPr lang="en-US" dirty="0" smtClean="0"/>
            </a:br>
            <a:endParaRPr lang="ta-IN" dirty="0"/>
          </a:p>
        </p:txBody>
      </p:sp>
      <p:sp>
        <p:nvSpPr>
          <p:cNvPr id="4" name="Title 3"/>
          <p:cNvSpPr>
            <a:spLocks noGrp="1"/>
          </p:cNvSpPr>
          <p:nvPr>
            <p:ph type="title"/>
          </p:nvPr>
        </p:nvSpPr>
        <p:spPr/>
        <p:txBody>
          <a:bodyPr/>
          <a:lstStyle/>
          <a:p>
            <a:endParaRPr lang="ta-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and diagnostic tests</a:t>
            </a:r>
            <a:endParaRPr lang="ta-IN" dirty="0"/>
          </a:p>
        </p:txBody>
      </p:sp>
      <p:sp>
        <p:nvSpPr>
          <p:cNvPr id="3" name="Content Placeholder 2"/>
          <p:cNvSpPr>
            <a:spLocks noGrp="1"/>
          </p:cNvSpPr>
          <p:nvPr>
            <p:ph sz="quarter" idx="1"/>
          </p:nvPr>
        </p:nvSpPr>
        <p:spPr/>
        <p:txBody>
          <a:bodyPr/>
          <a:lstStyle/>
          <a:p>
            <a:r>
              <a:rPr lang="en-US" dirty="0" smtClean="0"/>
              <a:t/>
            </a:r>
            <a:br>
              <a:rPr lang="en-US" dirty="0" smtClean="0"/>
            </a:br>
            <a:r>
              <a:rPr lang="en-US" dirty="0" smtClean="0"/>
              <a:t>A screening test is not intended to be a diagnostic test. It is only an initial examination. Those who are found to have positive test results are referred to a physician for further diagnostic work-up and treatment.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and diagnostic tests</a:t>
            </a:r>
            <a:endParaRPr lang="ta-IN" dirty="0"/>
          </a:p>
        </p:txBody>
      </p:sp>
      <p:graphicFrame>
        <p:nvGraphicFramePr>
          <p:cNvPr id="5" name="Content Placeholder 4"/>
          <p:cNvGraphicFramePr>
            <a:graphicFrameLocks noGrp="1"/>
          </p:cNvGraphicFramePr>
          <p:nvPr>
            <p:ph sz="quarter" idx="1"/>
          </p:nvPr>
        </p:nvGraphicFramePr>
        <p:xfrm>
          <a:off x="301625" y="1527175"/>
          <a:ext cx="8504238" cy="5674360"/>
        </p:xfrm>
        <a:graphic>
          <a:graphicData uri="http://schemas.openxmlformats.org/drawingml/2006/table">
            <a:tbl>
              <a:tblPr firstRow="1" bandRow="1">
                <a:tableStyleId>{5C22544A-7EE6-4342-B048-85BDC9FD1C3A}</a:tableStyleId>
              </a:tblPr>
              <a:tblGrid>
                <a:gridCol w="4252119"/>
                <a:gridCol w="4252119"/>
              </a:tblGrid>
              <a:tr h="370840">
                <a:tc>
                  <a:txBody>
                    <a:bodyPr/>
                    <a:lstStyle/>
                    <a:p>
                      <a:r>
                        <a:rPr lang="en-US" dirty="0" smtClean="0"/>
                        <a:t>Screening test </a:t>
                      </a:r>
                      <a:endParaRPr lang="en-US" dirty="0"/>
                    </a:p>
                  </a:txBody>
                  <a:tcPr/>
                </a:tc>
                <a:tc>
                  <a:txBody>
                    <a:bodyPr/>
                    <a:lstStyle/>
                    <a:p>
                      <a:r>
                        <a:rPr lang="en-US" dirty="0" smtClean="0"/>
                        <a:t>Diagnostic test</a:t>
                      </a:r>
                      <a:endParaRPr lang="en-US" dirty="0"/>
                    </a:p>
                  </a:txBody>
                  <a:tcPr/>
                </a:tc>
              </a:tr>
              <a:tr h="370840">
                <a:tc>
                  <a:txBody>
                    <a:bodyPr/>
                    <a:lstStyle/>
                    <a:p>
                      <a:pPr marL="342900" indent="-342900">
                        <a:buAutoNum type="arabicPeriod"/>
                      </a:pPr>
                      <a:r>
                        <a:rPr lang="en-US" dirty="0" smtClean="0"/>
                        <a:t>Done on apparently</a:t>
                      </a:r>
                      <a:r>
                        <a:rPr lang="en-US" baseline="0" dirty="0" smtClean="0"/>
                        <a:t> healthy  </a:t>
                      </a:r>
                    </a:p>
                    <a:p>
                      <a:pPr marL="342900" indent="-342900">
                        <a:buAutoNum type="arabicPeriod"/>
                      </a:pPr>
                      <a:endParaRPr lang="en-US" baseline="0" dirty="0" smtClean="0"/>
                    </a:p>
                    <a:p>
                      <a:pPr marL="342900" indent="-342900">
                        <a:buAutoNum type="arabicPeriod"/>
                      </a:pPr>
                      <a:r>
                        <a:rPr lang="en-US" baseline="0" dirty="0" smtClean="0"/>
                        <a:t>Applied to groups       </a:t>
                      </a:r>
                    </a:p>
                    <a:p>
                      <a:pPr marL="342900" indent="-342900">
                        <a:buAutoNum type="arabicPeriod"/>
                      </a:pPr>
                      <a:endParaRPr lang="en-US" baseline="0" dirty="0" smtClean="0"/>
                    </a:p>
                    <a:p>
                      <a:pPr marL="342900" indent="-342900">
                        <a:buAutoNum type="arabicPeriod"/>
                      </a:pPr>
                      <a:r>
                        <a:rPr lang="en-US" baseline="0" dirty="0" smtClean="0"/>
                        <a:t>Test results are arbitrary and final   </a:t>
                      </a:r>
                    </a:p>
                    <a:p>
                      <a:pPr marL="342900" indent="-342900">
                        <a:buAutoNum type="arabicPeriod"/>
                      </a:pPr>
                      <a:endParaRPr lang="en-US" baseline="0" dirty="0" smtClean="0"/>
                    </a:p>
                    <a:p>
                      <a:pPr marL="342900" indent="-342900">
                        <a:buAutoNum type="arabicPeriod"/>
                      </a:pPr>
                      <a:endParaRPr lang="en-US" baseline="0" dirty="0" smtClean="0"/>
                    </a:p>
                    <a:p>
                      <a:pPr marL="342900" indent="-342900">
                        <a:buAutoNum type="arabicPeriod"/>
                      </a:pPr>
                      <a:endParaRPr lang="en-US" baseline="0" dirty="0" smtClean="0"/>
                    </a:p>
                    <a:p>
                      <a:pPr marL="342900" indent="-342900">
                        <a:buAutoNum type="arabicPeriod"/>
                      </a:pPr>
                      <a:r>
                        <a:rPr lang="en-US" baseline="0" dirty="0" smtClean="0"/>
                        <a:t>Based on one criterion or cut – off point      </a:t>
                      </a:r>
                    </a:p>
                    <a:p>
                      <a:pPr marL="342900" indent="-342900">
                        <a:buAutoNum type="arabicPeriod"/>
                      </a:pPr>
                      <a:endParaRPr lang="en-US" baseline="0" dirty="0" smtClean="0"/>
                    </a:p>
                    <a:p>
                      <a:pPr marL="342900" indent="-342900">
                        <a:buAutoNum type="arabicPeriod"/>
                      </a:pPr>
                      <a:endParaRPr lang="en-US" baseline="0" dirty="0" smtClean="0"/>
                    </a:p>
                    <a:p>
                      <a:pPr marL="342900" indent="-342900">
                        <a:buAutoNum type="arabicPeriod"/>
                      </a:pPr>
                      <a:r>
                        <a:rPr lang="en-US" baseline="0" dirty="0" smtClean="0"/>
                        <a:t>Less accurate  </a:t>
                      </a:r>
                    </a:p>
                    <a:p>
                      <a:pPr marL="342900" indent="-342900">
                        <a:buAutoNum type="arabicPeriod"/>
                      </a:pPr>
                      <a:r>
                        <a:rPr lang="en-US" baseline="0" dirty="0" smtClean="0"/>
                        <a:t>Less expansive </a:t>
                      </a:r>
                    </a:p>
                    <a:p>
                      <a:pPr marL="342900" indent="-342900">
                        <a:buAutoNum type="arabicPeriod"/>
                      </a:pPr>
                      <a:r>
                        <a:rPr lang="en-US" baseline="0" dirty="0" smtClean="0"/>
                        <a:t>Not a basis for treatment      </a:t>
                      </a:r>
                    </a:p>
                    <a:p>
                      <a:pPr marL="342900" indent="-342900">
                        <a:buAutoNum type="arabicPeriod"/>
                      </a:pPr>
                      <a:endParaRPr lang="en-US" baseline="0" dirty="0" smtClean="0"/>
                    </a:p>
                    <a:p>
                      <a:pPr marL="342900" indent="-342900">
                        <a:buAutoNum type="arabicPeriod"/>
                      </a:pPr>
                      <a:r>
                        <a:rPr lang="en-US" baseline="0" dirty="0" smtClean="0"/>
                        <a:t>The initiative comes from the investigation or agency providing care.     </a:t>
                      </a:r>
                      <a:endParaRPr lang="en-US" dirty="0"/>
                    </a:p>
                  </a:txBody>
                  <a:tcPr/>
                </a:tc>
                <a:tc>
                  <a:txBody>
                    <a:bodyPr/>
                    <a:lstStyle/>
                    <a:p>
                      <a:r>
                        <a:rPr lang="en-US" dirty="0" smtClean="0"/>
                        <a:t>Done those with indications or sick  </a:t>
                      </a:r>
                    </a:p>
                    <a:p>
                      <a:endParaRPr lang="en-US" dirty="0" smtClean="0"/>
                    </a:p>
                    <a:p>
                      <a:r>
                        <a:rPr lang="en-US" dirty="0" smtClean="0"/>
                        <a:t>Applied to single patient , all diseases are considered.</a:t>
                      </a:r>
                    </a:p>
                    <a:p>
                      <a:r>
                        <a:rPr lang="en-US" dirty="0" smtClean="0"/>
                        <a:t>Diagnosis is not final but modified in light of new evidence , diagnosis is the sum of all evidence.</a:t>
                      </a:r>
                    </a:p>
                    <a:p>
                      <a:endParaRPr lang="en-US" dirty="0" smtClean="0"/>
                    </a:p>
                    <a:p>
                      <a:r>
                        <a:rPr lang="en-US" dirty="0" smtClean="0"/>
                        <a:t>Based on evaluation of a number of symptom , signs (</a:t>
                      </a:r>
                      <a:r>
                        <a:rPr lang="en-US" dirty="0" err="1" smtClean="0"/>
                        <a:t>e.g.,diabetes</a:t>
                      </a:r>
                      <a:r>
                        <a:rPr lang="en-US" dirty="0" smtClean="0"/>
                        <a:t>)and laboratory findings .</a:t>
                      </a:r>
                    </a:p>
                    <a:p>
                      <a:endParaRPr lang="en-US" dirty="0" smtClean="0"/>
                    </a:p>
                    <a:p>
                      <a:r>
                        <a:rPr lang="en-US" baseline="0" dirty="0" smtClean="0"/>
                        <a:t> More accurate .</a:t>
                      </a:r>
                    </a:p>
                    <a:p>
                      <a:r>
                        <a:rPr lang="en-US" baseline="0" dirty="0" smtClean="0"/>
                        <a:t> More expansive .</a:t>
                      </a:r>
                    </a:p>
                    <a:p>
                      <a:r>
                        <a:rPr lang="en-US" baseline="0" dirty="0" smtClean="0"/>
                        <a:t>Used as a basis for treatment .</a:t>
                      </a:r>
                    </a:p>
                    <a:p>
                      <a:endParaRPr lang="en-US" baseline="0" dirty="0" smtClean="0"/>
                    </a:p>
                    <a:p>
                      <a:r>
                        <a:rPr lang="en-US" baseline="0" dirty="0" smtClean="0"/>
                        <a:t>The initiative comes from a patient with a complaint .</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Concept of "lead time"</a:t>
            </a:r>
            <a:endParaRPr lang="ta-IN" dirty="0"/>
          </a:p>
        </p:txBody>
      </p:sp>
      <p:pic>
        <p:nvPicPr>
          <p:cNvPr id="2051" name="Picture 3"/>
          <p:cNvPicPr>
            <a:picLocks noGrp="1" noChangeAspect="1" noChangeArrowheads="1"/>
          </p:cNvPicPr>
          <p:nvPr>
            <p:ph sz="quarter" idx="1"/>
          </p:nvPr>
        </p:nvPicPr>
        <p:blipFill>
          <a:blip r:embed="rId2"/>
          <a:srcRect/>
          <a:stretch>
            <a:fillRect/>
          </a:stretch>
        </p:blipFill>
        <p:spPr bwMode="auto">
          <a:xfrm>
            <a:off x="1143000" y="2133600"/>
            <a:ext cx="7315200"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sz="quarter" idx="1"/>
          </p:nvPr>
        </p:nvSpPr>
        <p:spPr/>
        <p:txBody>
          <a:bodyPr>
            <a:normAutofit/>
          </a:bodyPr>
          <a:lstStyle/>
          <a:p>
            <a:r>
              <a:rPr lang="en-US" dirty="0" smtClean="0"/>
              <a:t>"Lead time" is the advantage gained by screening, i.e., the period between diagnosis by early detection and diagnosis by other means. In Fig., A is the usual outcome of the disease, and </a:t>
            </a:r>
            <a:r>
              <a:rPr lang="en-US" b="1" dirty="0" smtClean="0"/>
              <a:t>B </a:t>
            </a:r>
            <a:r>
              <a:rPr lang="en-US" dirty="0" smtClean="0"/>
              <a:t>is the outcome to be expected when the disease is detected at the earliest possible moment. The benefits of the programme are therefore </a:t>
            </a:r>
            <a:r>
              <a:rPr lang="en-US" b="1" dirty="0" smtClean="0"/>
              <a:t>8-A. </a:t>
            </a:r>
            <a:r>
              <a:rPr lang="en-US" dirty="0" smtClean="0"/>
              <a:t>The benefits of the programme must be seen in terms of its outcomes.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b="1" dirty="0" smtClean="0"/>
              <a:t> Uses of screening</a:t>
            </a:r>
            <a:endParaRPr lang="ta-IN" dirty="0"/>
          </a:p>
        </p:txBody>
      </p:sp>
      <p:sp>
        <p:nvSpPr>
          <p:cNvPr id="3" name="Content Placeholder 2"/>
          <p:cNvSpPr>
            <a:spLocks noGrp="1"/>
          </p:cNvSpPr>
          <p:nvPr>
            <p:ph sz="quarter" idx="1"/>
          </p:nvPr>
        </p:nvSpPr>
        <p:spPr/>
        <p:txBody>
          <a:bodyPr/>
          <a:lstStyle/>
          <a:p>
            <a:r>
              <a:rPr lang="en-US" i="1" dirty="0" smtClean="0"/>
              <a:t>a. Case detection</a:t>
            </a:r>
            <a:r>
              <a:rPr lang="en-US" dirty="0" smtClean="0"/>
              <a:t/>
            </a:r>
            <a:br>
              <a:rPr lang="en-US" dirty="0" smtClean="0"/>
            </a:br>
            <a:r>
              <a:rPr lang="en-US" dirty="0" smtClean="0"/>
              <a:t/>
            </a:r>
            <a:br>
              <a:rPr lang="en-US" dirty="0" smtClean="0"/>
            </a:br>
            <a:r>
              <a:rPr lang="en-US" i="1" dirty="0" smtClean="0"/>
              <a:t> b. Control of disease</a:t>
            </a:r>
            <a:r>
              <a:rPr lang="en-US" dirty="0" smtClean="0"/>
              <a:t/>
            </a:r>
            <a:br>
              <a:rPr lang="en-US" dirty="0" smtClean="0"/>
            </a:br>
            <a:r>
              <a:rPr lang="en-US" dirty="0" smtClean="0"/>
              <a:t/>
            </a:r>
            <a:br>
              <a:rPr lang="en-US" dirty="0" smtClean="0"/>
            </a:br>
            <a:r>
              <a:rPr lang="en-US" dirty="0" smtClean="0"/>
              <a:t> c. </a:t>
            </a:r>
            <a:r>
              <a:rPr lang="en-US" i="1" dirty="0" smtClean="0"/>
              <a:t>Research purposes</a:t>
            </a:r>
            <a:r>
              <a:rPr lang="en-US" dirty="0" smtClean="0"/>
              <a:t/>
            </a:r>
            <a:br>
              <a:rPr lang="en-US" dirty="0" smtClean="0"/>
            </a:br>
            <a:r>
              <a:rPr lang="en-US" dirty="0" smtClean="0"/>
              <a:t/>
            </a:r>
            <a:br>
              <a:rPr lang="en-US" dirty="0" smtClean="0"/>
            </a:br>
            <a:r>
              <a:rPr lang="en-US" i="1" dirty="0" smtClean="0"/>
              <a:t> d. Educational opportunities</a:t>
            </a:r>
            <a:r>
              <a:rPr lang="en-US" dirty="0" smtClean="0"/>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screening</a:t>
            </a:r>
            <a:endParaRPr lang="ta-IN" dirty="0"/>
          </a:p>
        </p:txBody>
      </p:sp>
      <p:sp>
        <p:nvSpPr>
          <p:cNvPr id="3" name="Content Placeholder 2"/>
          <p:cNvSpPr>
            <a:spLocks noGrp="1"/>
          </p:cNvSpPr>
          <p:nvPr>
            <p:ph sz="quarter" idx="1"/>
          </p:nvPr>
        </p:nvSpPr>
        <p:spPr/>
        <p:txBody>
          <a:bodyPr/>
          <a:lstStyle/>
          <a:p>
            <a:r>
              <a:rPr lang="en-US" dirty="0" smtClean="0"/>
              <a:t/>
            </a:r>
            <a:br>
              <a:rPr lang="en-US" dirty="0" smtClean="0"/>
            </a:br>
            <a:r>
              <a:rPr lang="en-US" dirty="0" smtClean="0"/>
              <a:t>Three types of screening have been described:</a:t>
            </a:r>
            <a:br>
              <a:rPr lang="en-US" dirty="0" smtClean="0"/>
            </a:br>
            <a:r>
              <a:rPr lang="en-US" dirty="0" smtClean="0"/>
              <a:t>          a. Mass screening</a:t>
            </a:r>
            <a:br>
              <a:rPr lang="en-US" dirty="0" smtClean="0"/>
            </a:br>
            <a:r>
              <a:rPr lang="en-US" dirty="0" smtClean="0"/>
              <a:t>          b. High-risk or selective screening</a:t>
            </a:r>
            <a:br>
              <a:rPr lang="en-US" dirty="0" smtClean="0"/>
            </a:br>
            <a:r>
              <a:rPr lang="en-US" dirty="0" smtClean="0"/>
              <a:t>          c. </a:t>
            </a:r>
            <a:r>
              <a:rPr lang="en-US" dirty="0" err="1" smtClean="0"/>
              <a:t>Multiphasic</a:t>
            </a:r>
            <a:r>
              <a:rPr lang="en-US" dirty="0" smtClean="0"/>
              <a:t> screening</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42</TotalTime>
  <Words>373</Words>
  <Application>Microsoft Office PowerPoint</Application>
  <PresentationFormat>On-screen Show (4:3)</PresentationFormat>
  <Paragraphs>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                      dr.ezhil arasi</vt:lpstr>
      <vt:lpstr>Iceberg phenomenon of disease</vt:lpstr>
      <vt:lpstr>Slide 3</vt:lpstr>
      <vt:lpstr>Screening and diagnostic tests</vt:lpstr>
      <vt:lpstr>Screening and diagnostic tests</vt:lpstr>
      <vt:lpstr>  Concept of "lead time"</vt:lpstr>
      <vt:lpstr>Slide 7</vt:lpstr>
      <vt:lpstr>   Uses of screening</vt:lpstr>
      <vt:lpstr>Types of screening</vt:lpstr>
      <vt:lpstr>  CRITERIA FOR SCREENING</vt:lpstr>
      <vt:lpstr>Slide 11</vt:lpstr>
      <vt:lpstr>Slide 12</vt:lpstr>
      <vt:lpstr>1. Acceptability</vt:lpstr>
      <vt:lpstr>2. Repeatability</vt:lpstr>
      <vt:lpstr>3. Validity (accuracy)</vt:lpstr>
      <vt:lpstr>Sensitivity</vt:lpstr>
      <vt:lpstr>Specificity</vt:lpstr>
      <vt:lpstr>  False negatives and positives</vt:lpstr>
      <vt:lpstr>Yield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Screening for disease</dc:title>
  <dc:creator>COMMUNITY OF MEDICIN</dc:creator>
  <cp:lastModifiedBy>New</cp:lastModifiedBy>
  <cp:revision>7</cp:revision>
  <dcterms:created xsi:type="dcterms:W3CDTF">2019-02-15T09:36:04Z</dcterms:created>
  <dcterms:modified xsi:type="dcterms:W3CDTF">2021-12-07T07:04:28Z</dcterms:modified>
</cp:coreProperties>
</file>